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stablishing the learning goals, a look at the programme"/>
          <p:cNvSpPr txBox="1"/>
          <p:nvPr>
            <p:ph type="title"/>
          </p:nvPr>
        </p:nvSpPr>
        <p:spPr>
          <a:xfrm>
            <a:off x="249858" y="3545116"/>
            <a:ext cx="11679583" cy="2706459"/>
          </a:xfrm>
          <a:prstGeom prst="rect">
            <a:avLst/>
          </a:prstGeom>
        </p:spPr>
        <p:txBody>
          <a:bodyPr/>
          <a:lstStyle/>
          <a:p>
            <a:pPr>
              <a:defRPr sz="5700"/>
            </a:pPr>
            <a:r>
              <a:t>Establishing the learning goals,</a:t>
            </a:r>
            <a:br/>
            <a:r>
              <a:t>a look at the programme</a:t>
            </a:r>
            <a:br/>
          </a:p>
        </p:txBody>
      </p:sp>
      <p:sp>
        <p:nvSpPr>
          <p:cNvPr id="301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Learning goal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Learning goals:</a:t>
            </a:r>
            <a:br/>
          </a:p>
        </p:txBody>
      </p:sp>
      <p:sp>
        <p:nvSpPr>
          <p:cNvPr id="305" name="Learn McStas bas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AutoNum type="arabicPeriod" startAt="1"/>
            </a:pPr>
            <a:r>
              <a:t>Learn McStas basics</a:t>
            </a:r>
            <a:br/>
          </a:p>
          <a:p>
            <a:pPr marL="240631" indent="-240631">
              <a:buAutoNum type="arabicPeriod" startAt="1"/>
            </a:pPr>
            <a:r>
              <a:t>Build and operate simple instrument models, source + optics + sample + detector</a:t>
            </a:r>
            <a:br/>
          </a:p>
          <a:p>
            <a:pPr marL="240631" indent="-240631">
              <a:buAutoNum type="arabicPeriod" startAt="1"/>
            </a:pPr>
            <a:r>
              <a:t>Learn basics of instrument-optimisation for your type of instrument</a:t>
            </a:r>
            <a:br/>
          </a:p>
          <a:p>
            <a:pPr marL="240631" indent="-240631">
              <a:buAutoNum type="arabicPeriod" startAt="1"/>
            </a:pPr>
            <a:r>
              <a:t>Add Mantid / NeXus capabilities</a:t>
            </a:r>
            <a:br/>
          </a:p>
          <a:p>
            <a:pPr marL="240631" indent="-240631">
              <a:buAutoNum type="arabicPeriod" startAt="1"/>
            </a:pPr>
            <a:r>
              <a:t>Get a better idea of what you want to do with McStas, how to do it, how to get help</a:t>
            </a:r>
            <a:br/>
          </a:p>
          <a:p>
            <a:pPr marL="240631" indent="-240631">
              <a:buAutoNum type="arabicPeriod" startAt="1"/>
            </a:pPr>
            <a:r>
              <a:t>Get up-to-speed with latest developments and advanced features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7510" r="52708" b="0"/>
          <a:stretch>
            <a:fillRect/>
          </a:stretch>
        </p:blipFill>
        <p:spPr>
          <a:xfrm rot="1558">
            <a:off x="10585353" y="1507132"/>
            <a:ext cx="1419030" cy="384366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rrow"/>
          <p:cNvSpPr/>
          <p:nvPr/>
        </p:nvSpPr>
        <p:spPr>
          <a:xfrm>
            <a:off x="3002040" y="5528014"/>
            <a:ext cx="1243879" cy="462793"/>
          </a:xfrm>
          <a:prstGeom prst="rightArrow">
            <a:avLst>
              <a:gd name="adj1" fmla="val 32000"/>
              <a:gd name="adj2" fmla="val 17201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9" name="Enable your independent work with McStas"/>
          <p:cNvSpPr txBox="1"/>
          <p:nvPr/>
        </p:nvSpPr>
        <p:spPr>
          <a:xfrm>
            <a:off x="4476155" y="5648434"/>
            <a:ext cx="390951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Enable your independent work with McStas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chool programme"/>
          <p:cNvSpPr txBox="1"/>
          <p:nvPr>
            <p:ph type="title"/>
          </p:nvPr>
        </p:nvSpPr>
        <p:spPr>
          <a:xfrm>
            <a:off x="1631158" y="71642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</a:t>
            </a:r>
          </a:p>
          <a:p>
            <a:pPr defTabSz="649223">
              <a:defRPr sz="2130"/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63875" r="52708" b="0"/>
          <a:stretch>
            <a:fillRect/>
          </a:stretch>
        </p:blipFill>
        <p:spPr>
          <a:xfrm rot="21599019">
            <a:off x="4325690" y="188707"/>
            <a:ext cx="696819" cy="738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36801" r="52708" b="35368"/>
          <a:stretch>
            <a:fillRect/>
          </a:stretch>
        </p:blipFill>
        <p:spPr>
          <a:xfrm rot="108">
            <a:off x="7938591" y="273440"/>
            <a:ext cx="696819" cy="56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7510" r="52708" b="63293"/>
          <a:stretch>
            <a:fillRect/>
          </a:stretch>
        </p:blipFill>
        <p:spPr>
          <a:xfrm rot="3843">
            <a:off x="11402354" y="259549"/>
            <a:ext cx="696819" cy="597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312" y="957931"/>
            <a:ext cx="10889262" cy="5584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chool programme - day 1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1</a:t>
            </a:r>
          </a:p>
          <a:p>
            <a:pPr defTabSz="649223">
              <a:defRPr sz="2130"/>
            </a:pP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Rounded Rectangle"/>
          <p:cNvSpPr/>
          <p:nvPr/>
        </p:nvSpPr>
        <p:spPr>
          <a:xfrm>
            <a:off x="4413786" y="2203310"/>
            <a:ext cx="1218849" cy="3192021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Rounded Rectangle"/>
          <p:cNvSpPr/>
          <p:nvPr/>
        </p:nvSpPr>
        <p:spPr>
          <a:xfrm>
            <a:off x="4413786" y="5649311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4" name="Line"/>
          <p:cNvSpPr/>
          <p:nvPr/>
        </p:nvSpPr>
        <p:spPr>
          <a:xfrm>
            <a:off x="5646073" y="3386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Line"/>
          <p:cNvSpPr/>
          <p:nvPr/>
        </p:nvSpPr>
        <p:spPr>
          <a:xfrm>
            <a:off x="5646073" y="603206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6" name="Intro lecture, general principles"/>
          <p:cNvSpPr txBox="1"/>
          <p:nvPr/>
        </p:nvSpPr>
        <p:spPr>
          <a:xfrm>
            <a:off x="6160173" y="12965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Intro lecture, general principles</a:t>
            </a:r>
          </a:p>
        </p:txBody>
      </p:sp>
      <p:sp>
        <p:nvSpPr>
          <p:cNvPr id="327" name="Lectures + “recipe” exercises"/>
          <p:cNvSpPr txBox="1"/>
          <p:nvPr/>
        </p:nvSpPr>
        <p:spPr>
          <a:xfrm>
            <a:off x="6160173" y="32650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+ “recipe” exercises</a:t>
            </a:r>
          </a:p>
        </p:txBody>
      </p:sp>
      <p:sp>
        <p:nvSpPr>
          <p:cNvPr id="328" name="Sample-lecture, including “advanced McStas grammar…   + “homework”:  Start off / work on your own instrument-project"/>
          <p:cNvSpPr txBox="1"/>
          <p:nvPr/>
        </p:nvSpPr>
        <p:spPr>
          <a:xfrm>
            <a:off x="6160173" y="5373235"/>
            <a:ext cx="4457550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Sample-lecture, including “advanced McStas grammar…</a:t>
            </a:r>
            <a:br/>
            <a:r>
              <a:t> </a:t>
            </a:r>
            <a:br/>
            <a:r>
              <a:t>+ “homework”: </a:t>
            </a:r>
            <a:br/>
            <a:r>
              <a:t>Start off / work on your own instrument-project</a:t>
            </a:r>
          </a:p>
        </p:txBody>
      </p:sp>
      <p:sp>
        <p:nvSpPr>
          <p:cNvPr id="329" name="In “cookbook” sections, think ahead toward your own project:  * Which neutron source * What optics * What sample  - K.I.S.S. for now"/>
          <p:cNvSpPr/>
          <p:nvPr/>
        </p:nvSpPr>
        <p:spPr>
          <a:xfrm>
            <a:off x="9645802" y="2151771"/>
            <a:ext cx="2270118" cy="24484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“cookbook” sections, think ahead toward your own project:</a:t>
            </a:r>
            <a:br/>
            <a:br/>
            <a:r>
              <a:t>* Which neutron source</a:t>
            </a:r>
            <a:br/>
            <a:r>
              <a:t>* What optics</a:t>
            </a:r>
            <a:br/>
            <a:r>
              <a:t>* What sample</a:t>
            </a:r>
            <a:br/>
            <a:br/>
            <a:r>
              <a:t>- K.I.S.S. for now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6913" b="0"/>
          <a:stretch>
            <a:fillRect/>
          </a:stretch>
        </p:blipFill>
        <p:spPr>
          <a:xfrm>
            <a:off x="1721712" y="881731"/>
            <a:ext cx="3602907" cy="5584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3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Rounded Rectangle"/>
          <p:cNvSpPr/>
          <p:nvPr/>
        </p:nvSpPr>
        <p:spPr>
          <a:xfrm>
            <a:off x="4413786" y="2203310"/>
            <a:ext cx="1218849" cy="1860198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6" name="Rounded Rectangle"/>
          <p:cNvSpPr/>
          <p:nvPr/>
        </p:nvSpPr>
        <p:spPr>
          <a:xfrm>
            <a:off x="4413786" y="56786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>
            <a:off x="5646073" y="2878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>
            <a:off x="5646073" y="59033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9" name="Lectures on polarisation  and instrument optimisation technicals"/>
          <p:cNvSpPr txBox="1"/>
          <p:nvPr/>
        </p:nvSpPr>
        <p:spPr>
          <a:xfrm>
            <a:off x="6160173" y="1296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on polarisation </a:t>
            </a:r>
            <a:br/>
            <a:r>
              <a:t>and instrument optimisation technicals</a:t>
            </a:r>
          </a:p>
        </p:txBody>
      </p:sp>
      <p:sp>
        <p:nvSpPr>
          <p:cNvPr id="340" name="Discipline-specific parallel-sessions + work-sessions.  Continue on “homework”"/>
          <p:cNvSpPr txBox="1"/>
          <p:nvPr/>
        </p:nvSpPr>
        <p:spPr>
          <a:xfrm>
            <a:off x="6160173" y="27570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Discipline-specific parallel-sessions + work-sessions.</a:t>
            </a:r>
            <a:br/>
            <a:br/>
            <a:r>
              <a:t>Continue on “homework”</a:t>
            </a:r>
          </a:p>
        </p:txBody>
      </p:sp>
      <p:sp>
        <p:nvSpPr>
          <p:cNvPr id="341" name="Add Mantid backend to your “homework” - or simply continue on it."/>
          <p:cNvSpPr txBox="1"/>
          <p:nvPr/>
        </p:nvSpPr>
        <p:spPr>
          <a:xfrm>
            <a:off x="6160173" y="56526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Add Mantid backend to your “homework” - or simply continue</a:t>
            </a:r>
            <a:br/>
            <a:r>
              <a:t>on it.</a:t>
            </a:r>
            <a:br/>
          </a:p>
        </p:txBody>
      </p:sp>
      <p:sp>
        <p:nvSpPr>
          <p:cNvPr id="342" name="Rounded Rectangle"/>
          <p:cNvSpPr/>
          <p:nvPr/>
        </p:nvSpPr>
        <p:spPr>
          <a:xfrm>
            <a:off x="4413786" y="4611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3" name="Line"/>
          <p:cNvSpPr/>
          <p:nvPr/>
        </p:nvSpPr>
        <p:spPr>
          <a:xfrm>
            <a:off x="5646073" y="4836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4" name="School programme - day 2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2</a:t>
            </a:r>
          </a:p>
          <a:p>
            <a:pPr defTabSz="649223">
              <a:defRPr sz="2130"/>
            </a:pPr>
          </a:p>
        </p:txBody>
      </p:sp>
      <p:sp>
        <p:nvSpPr>
          <p:cNvPr id="345" name="Mantid-howto, lecture and demo"/>
          <p:cNvSpPr txBox="1"/>
          <p:nvPr/>
        </p:nvSpPr>
        <p:spPr>
          <a:xfrm>
            <a:off x="6207293" y="4718511"/>
            <a:ext cx="1582838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Mantid-howto,</a:t>
            </a:r>
            <a:br/>
            <a:r>
              <a:t>lecture and demo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3315" t="0" r="33315" b="0"/>
          <a:stretch>
            <a:fillRect/>
          </a:stretch>
        </p:blipFill>
        <p:spPr>
          <a:xfrm>
            <a:off x="1545336" y="910385"/>
            <a:ext cx="3633691" cy="5584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Rounded Rectangle"/>
          <p:cNvSpPr/>
          <p:nvPr/>
        </p:nvSpPr>
        <p:spPr>
          <a:xfrm>
            <a:off x="4413786" y="22287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Rounded Rectangle"/>
          <p:cNvSpPr/>
          <p:nvPr/>
        </p:nvSpPr>
        <p:spPr>
          <a:xfrm>
            <a:off x="4413786" y="5627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>
            <a:off x="5646073" y="2497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>
            <a:off x="5646073" y="5852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5" name="Lecture: Union subsystem - sample environments and backgrounds…"/>
          <p:cNvSpPr txBox="1"/>
          <p:nvPr/>
        </p:nvSpPr>
        <p:spPr>
          <a:xfrm>
            <a:off x="6160173" y="10425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Union subsystem - sample environments and backgrounds…</a:t>
            </a:r>
          </a:p>
        </p:txBody>
      </p:sp>
      <p:sp>
        <p:nvSpPr>
          <p:cNvPr id="356" name="Continue “homework&quot; Give us feedback Ask your last in-school questions"/>
          <p:cNvSpPr txBox="1"/>
          <p:nvPr/>
        </p:nvSpPr>
        <p:spPr>
          <a:xfrm>
            <a:off x="6160173" y="5373235"/>
            <a:ext cx="362108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Continue “homework"</a:t>
            </a:r>
            <a:br/>
            <a:r>
              <a:t>Give us feedback</a:t>
            </a:r>
            <a:br/>
            <a:r>
              <a:t>Ask your last in-school questions</a:t>
            </a:r>
          </a:p>
        </p:txBody>
      </p:sp>
      <p:sp>
        <p:nvSpPr>
          <p:cNvPr id="357" name="Rounded Rectangle"/>
          <p:cNvSpPr/>
          <p:nvPr/>
        </p:nvSpPr>
        <p:spPr>
          <a:xfrm>
            <a:off x="4413786" y="45737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8" name="Line"/>
          <p:cNvSpPr/>
          <p:nvPr/>
        </p:nvSpPr>
        <p:spPr>
          <a:xfrm>
            <a:off x="5646073" y="47984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chool programme - day 3, fancy-fancy “new stuff”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3, fancy-fancy “new stuff”</a:t>
            </a:r>
          </a:p>
          <a:p>
            <a:pPr defTabSz="649223">
              <a:defRPr sz="2130"/>
            </a:pPr>
          </a:p>
        </p:txBody>
      </p:sp>
      <p:sp>
        <p:nvSpPr>
          <p:cNvPr id="360" name="2 x breakouts: a) Write your first component b) Port your instrument / component to McStas 3"/>
          <p:cNvSpPr txBox="1"/>
          <p:nvPr/>
        </p:nvSpPr>
        <p:spPr>
          <a:xfrm>
            <a:off x="6207293" y="4464511"/>
            <a:ext cx="4383387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 x breakouts:</a:t>
            </a:r>
            <a:br/>
            <a:r>
              <a:t>a) Write your first component</a:t>
            </a:r>
            <a:br/>
            <a:r>
              <a:t>b) Port your instrument / component to McStas 3</a:t>
            </a:r>
          </a:p>
        </p:txBody>
      </p:sp>
      <p:sp>
        <p:nvSpPr>
          <p:cNvPr id="361" name="Lecture: Guide_bot, guide optimisation “robot”"/>
          <p:cNvSpPr txBox="1"/>
          <p:nvPr/>
        </p:nvSpPr>
        <p:spPr>
          <a:xfrm>
            <a:off x="6160173" y="2185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Guide_bot, guide optimisation “robot”</a:t>
            </a:r>
          </a:p>
        </p:txBody>
      </p:sp>
      <p:sp>
        <p:nvSpPr>
          <p:cNvPr id="362" name="Rounded Rectangle"/>
          <p:cNvSpPr/>
          <p:nvPr/>
        </p:nvSpPr>
        <p:spPr>
          <a:xfrm>
            <a:off x="4413786" y="32701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3" name="Line"/>
          <p:cNvSpPr/>
          <p:nvPr/>
        </p:nvSpPr>
        <p:spPr>
          <a:xfrm>
            <a:off x="5646073" y="35391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4" name="Lectures, speed-up your future:  Using GPU’s with RAMP or McStas 3"/>
          <p:cNvSpPr txBox="1"/>
          <p:nvPr/>
        </p:nvSpPr>
        <p:spPr>
          <a:xfrm>
            <a:off x="6160173" y="3265035"/>
            <a:ext cx="3735034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Lectures, speed-up your future:</a:t>
            </a:r>
            <a:br/>
            <a:br/>
            <a:r>
              <a:t>Using GPU’s with RAMP or McStas 3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6520" t="0" r="0" b="0"/>
          <a:stretch>
            <a:fillRect/>
          </a:stretch>
        </p:blipFill>
        <p:spPr>
          <a:xfrm>
            <a:off x="1260947" y="860645"/>
            <a:ext cx="3645618" cy="5584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or the exercise-based work-se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For the exercise-based work-sessions</a:t>
            </a:r>
          </a:p>
        </p:txBody>
      </p:sp>
      <p:sp>
        <p:nvSpPr>
          <p:cNvPr id="368" name="You will benefit from working in pairs,    2 &gt; 1…"/>
          <p:cNvSpPr txBox="1"/>
          <p:nvPr>
            <p:ph type="body" idx="1"/>
          </p:nvPr>
        </p:nvSpPr>
        <p:spPr>
          <a:xfrm>
            <a:off x="1810691" y="1646580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t>You will benefit from working in pairs,    2 &gt; 1 </a:t>
            </a:r>
            <a:b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Take turns being the “coder”                                 and the “parallel processor”</a:t>
            </a:r>
            <a:br/>
            <a:r>
              <a:t>( use sharing-feature of</a:t>
            </a:r>
            <a:br/>
            <a:r>
              <a:t>  the IDAaaS system )</a:t>
            </a:r>
            <a:br/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97" t="16643" r="2159" b="24654"/>
          <a:stretch>
            <a:fillRect/>
          </a:stretch>
        </p:blipFill>
        <p:spPr>
          <a:xfrm rot="19708592">
            <a:off x="4716136" y="3511999"/>
            <a:ext cx="2459792" cy="814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209" y="3508928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0488" y="3887171"/>
            <a:ext cx="1037469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et’s get to i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to it!</a:t>
            </a:r>
          </a:p>
        </p:txBody>
      </p:sp>
      <p:sp>
        <p:nvSpPr>
          <p:cNvPr id="37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513" y="1498801"/>
            <a:ext cx="6304202" cy="5062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